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Меры социальной поддержки </c:v>
                </c:pt>
              </c:strCache>
            </c:strRef>
          </c:tx>
          <c:dLbls>
            <c:dLbl>
              <c:idx val="0"/>
              <c:layout>
                <c:manualLayout>
                  <c:x val="-9.7469346840250076E-2"/>
                  <c:y val="4.4085562130523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5664446374645242E-2"/>
                  <c:y val="-0.1295152146837486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136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675010857379483E-2"/>
                  <c:y val="-8.6085464188189617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86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9581145024290224E-2"/>
                  <c:y val="1.4875174688192541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292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9848135560695276E-2"/>
                  <c:y val="9.7287253170700333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79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Субсидии на оплату жилого помещения и коммунальных услуг</c:v>
                </c:pt>
                <c:pt idx="1">
                  <c:v>Оформление льгот отдельным категориям градждан (ЕДК, Удостоверения и пр.)</c:v>
                </c:pt>
                <c:pt idx="2">
                  <c:v>Пособия для семей с детьми</c:v>
                </c:pt>
                <c:pt idx="3">
                  <c:v>Государственная социальная помощь</c:v>
                </c:pt>
                <c:pt idx="4">
                  <c:v>Иные (получение справок, карты "Забота" и пр.)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412</c:v>
                </c:pt>
                <c:pt idx="1">
                  <c:v>136</c:v>
                </c:pt>
                <c:pt idx="2">
                  <c:v>86</c:v>
                </c:pt>
                <c:pt idx="3">
                  <c:v>292</c:v>
                </c:pt>
                <c:pt idx="4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97055630182505"/>
          <c:y val="0.21079931177237618"/>
          <c:w val="0.4102944369817495"/>
          <c:h val="0.7754127465369344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29373152358607"/>
          <c:y val="0.17802756764399916"/>
          <c:w val="0.50200188121690503"/>
          <c:h val="0.821972432356000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Диспасеризация (скрининги), для лиц старше 60 лет</c:v>
                </c:pt>
                <c:pt idx="1">
                  <c:v>Экстренные выезды</c:v>
                </c:pt>
                <c:pt idx="2">
                  <c:v>Плановые выезды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13</c:v>
                </c:pt>
                <c:pt idx="2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Диспасеризация (скрининги), для лиц старше 60 лет</c:v>
                </c:pt>
                <c:pt idx="1">
                  <c:v>Экстренные выезды</c:v>
                </c:pt>
                <c:pt idx="2">
                  <c:v>Плановые выезды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12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1332096"/>
        <c:axId val="121333632"/>
        <c:axId val="0"/>
      </c:bar3DChart>
      <c:catAx>
        <c:axId val="12133209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1333632"/>
        <c:crossesAt val="0"/>
        <c:auto val="1"/>
        <c:lblAlgn val="r"/>
        <c:lblOffset val="100"/>
        <c:noMultiLvlLbl val="0"/>
      </c:catAx>
      <c:valAx>
        <c:axId val="121333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13320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4F94BD-BCA8-4DEB-8E5C-658DB42F15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16BD090-954D-4CDF-93DB-F4F91969EC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4BD-BCA8-4DEB-8E5C-658DB42F15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D090-954D-4CDF-93DB-F4F91969EC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4BD-BCA8-4DEB-8E5C-658DB42F15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D090-954D-4CDF-93DB-F4F91969EC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4F94BD-BCA8-4DEB-8E5C-658DB42F15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6BD090-954D-4CDF-93DB-F4F91969EC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4F94BD-BCA8-4DEB-8E5C-658DB42F15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16BD090-954D-4CDF-93DB-F4F91969EC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4BD-BCA8-4DEB-8E5C-658DB42F15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D090-954D-4CDF-93DB-F4F91969EC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4BD-BCA8-4DEB-8E5C-658DB42F15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D090-954D-4CDF-93DB-F4F91969EC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4F94BD-BCA8-4DEB-8E5C-658DB42F15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6BD090-954D-4CDF-93DB-F4F91969EC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4BD-BCA8-4DEB-8E5C-658DB42F15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D090-954D-4CDF-93DB-F4F91969EC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4F94BD-BCA8-4DEB-8E5C-658DB42F15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6BD090-954D-4CDF-93DB-F4F91969EC6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4F94BD-BCA8-4DEB-8E5C-658DB42F15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6BD090-954D-4CDF-93DB-F4F91969EC6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4F94BD-BCA8-4DEB-8E5C-658DB42F15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6BD090-954D-4CDF-93DB-F4F91969EC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7325" y="188640"/>
            <a:ext cx="6217043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социального обслуживания Вологодской области </a:t>
            </a:r>
            <a:br>
              <a:rPr lang="ru-RU" sz="2400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«Комплексный центр социального обслуживания населения </a:t>
            </a:r>
            <a:r>
              <a:rPr lang="ru-RU" sz="24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Сокольского </a:t>
            </a:r>
            <a:r>
              <a:rPr lang="ru-RU" sz="2400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697204"/>
            <a:ext cx="6912768" cy="417646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Перспективные направления деятельности участковых специалистов по социальной работе</a:t>
            </a: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18.11.2022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" y="7144"/>
            <a:ext cx="1643661" cy="1512168"/>
          </a:xfrm>
          <a:prstGeom prst="rect">
            <a:avLst/>
          </a:prstGeom>
        </p:spPr>
      </p:pic>
      <p:pic>
        <p:nvPicPr>
          <p:cNvPr id="5" name="Picture 8" descr="i?id=1bddaf6eeb40aa3b69946da9332285de-l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1174"/>
            <a:ext cx="1016670" cy="12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5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повышение </a:t>
            </a:r>
            <a:r>
              <a:rPr lang="ru-RU" b="1" dirty="0"/>
              <a:t>квалификации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4" y="1033073"/>
            <a:ext cx="3816424" cy="2720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75" y="1084128"/>
            <a:ext cx="4199246" cy="266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8" y="3892829"/>
            <a:ext cx="3744416" cy="267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75" y="3892828"/>
            <a:ext cx="4199246" cy="276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3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/>
          <a:lstStyle/>
          <a:p>
            <a:pPr algn="ctr"/>
            <a:r>
              <a:rPr lang="ru-RU" b="1" u="sng" dirty="0" err="1" smtClean="0">
                <a:solidFill>
                  <a:schemeClr val="accent6">
                    <a:lumMod val="50000"/>
                  </a:schemeClr>
                </a:solidFill>
              </a:rPr>
              <a:t>Сокольский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 муниципальный район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5760640" cy="3273964"/>
          </a:xfrm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территории Сокольского муниципального района расположены 8 поселений, из них 1 городское поселение и  7 сельских. В сельских поселениях проживает 6731человек.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6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02186488"/>
              </p:ext>
            </p:extLst>
          </p:nvPr>
        </p:nvGraphicFramePr>
        <p:xfrm>
          <a:off x="467544" y="980728"/>
          <a:ext cx="79208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72008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Меры социальной поддержки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782960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</a:rPr>
              <a:t>Мобильные бригады</a:t>
            </a:r>
            <a:endParaRPr lang="ru-RU" sz="36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2167943"/>
              </p:ext>
            </p:extLst>
          </p:nvPr>
        </p:nvGraphicFramePr>
        <p:xfrm>
          <a:off x="232589" y="1196752"/>
          <a:ext cx="505949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0" y="4797152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Охвачено деятельностью - 1226 человек </a:t>
            </a:r>
            <a:endParaRPr lang="ru-RU" sz="1600" dirty="0" smtClean="0"/>
          </a:p>
          <a:p>
            <a:pPr algn="just"/>
            <a:r>
              <a:rPr lang="ru-RU" sz="1600" dirty="0" smtClean="0"/>
              <a:t>(</a:t>
            </a:r>
            <a:r>
              <a:rPr lang="ru-RU" sz="1600" dirty="0" smtClean="0"/>
              <a:t>2021 г.  -  1182), из них оказано срочных социальных услуг – 530 гражданам (2021 г. – 537).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3384376" cy="4512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19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72008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Междисциплинарная бригада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611560" y="1130819"/>
            <a:ext cx="7467600" cy="86409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Осуществлено 8 выездов</a:t>
            </a:r>
          </a:p>
          <a:p>
            <a:r>
              <a:rPr lang="ru-RU" b="1" dirty="0" smtClean="0"/>
              <a:t>Охвачено 6 семей, воспитывающих детей-инвалидов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98846"/>
            <a:ext cx="1799946" cy="239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99629"/>
            <a:ext cx="1774151" cy="2365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98" y="1898846"/>
            <a:ext cx="1327875" cy="236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98846"/>
            <a:ext cx="1551677" cy="2324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2" y="4371464"/>
            <a:ext cx="3085046" cy="231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59" y="4371464"/>
            <a:ext cx="3208482" cy="240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0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Центр активного долголетия «Забота»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219256" cy="5349208"/>
          </a:xfrm>
        </p:spPr>
        <p:txBody>
          <a:bodyPr/>
          <a:lstStyle/>
          <a:p>
            <a:pPr marL="0" indent="0" algn="just">
              <a:buNone/>
            </a:pPr>
            <a:endParaRPr lang="ru-RU" sz="1800" dirty="0" smtClean="0"/>
          </a:p>
          <a:p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611560" y="1290076"/>
            <a:ext cx="2808312" cy="144016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7 филиалов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ЦАД </a:t>
            </a:r>
            <a:r>
              <a:rPr lang="ru-RU" b="1" dirty="0" smtClean="0">
                <a:solidFill>
                  <a:schemeClr val="bg1"/>
                </a:solidFill>
              </a:rPr>
              <a:t>«Забота»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65" y="2515383"/>
            <a:ext cx="4476933" cy="2520280"/>
          </a:xfrm>
          <a:prstGeom prst="rect">
            <a:avLst/>
          </a:prstGeom>
        </p:spPr>
      </p:pic>
      <p:sp>
        <p:nvSpPr>
          <p:cNvPr id="7" name="Пятиугольник 6"/>
          <p:cNvSpPr/>
          <p:nvPr/>
        </p:nvSpPr>
        <p:spPr>
          <a:xfrm flipH="1">
            <a:off x="5364088" y="1290076"/>
            <a:ext cx="2880320" cy="144016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Более 300 участников</a:t>
            </a:r>
            <a:endParaRPr lang="ru-RU" b="1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515915" y="5013176"/>
            <a:ext cx="2808312" cy="144016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9 клубных формирований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</a:t>
            </a:r>
            <a:r>
              <a:rPr lang="ru-RU" b="1" dirty="0" smtClean="0">
                <a:solidFill>
                  <a:schemeClr val="bg1"/>
                </a:solidFill>
              </a:rPr>
              <a:t>интересам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5148064" y="5013176"/>
            <a:ext cx="2952328" cy="144016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Активных участников более 150 человек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933985"/>
            <a:ext cx="29234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300" b="1" dirty="0" smtClean="0"/>
              <a:t>«Скандинавская ходьба»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b="1" dirty="0"/>
              <a:t>Клуб «Беседа</a:t>
            </a:r>
            <a:r>
              <a:rPr lang="ru-RU" sz="1300" b="1" dirty="0" smtClean="0"/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b="1" dirty="0"/>
              <a:t>Кружок вязания крючком и </a:t>
            </a:r>
            <a:r>
              <a:rPr lang="ru-RU" sz="1300" b="1" dirty="0" smtClean="0"/>
              <a:t>спицами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b="1" dirty="0"/>
              <a:t>Студия декоративно-прикладного творчества «Кудесница</a:t>
            </a:r>
            <a:r>
              <a:rPr lang="ru-RU" sz="1300" b="1" dirty="0" smtClean="0"/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b="1" dirty="0"/>
              <a:t>Клуб здоровья «Стимул»</a:t>
            </a:r>
            <a:r>
              <a:rPr lang="ru-RU" sz="11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2348" y="3134039"/>
            <a:ext cx="266429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300" b="1" dirty="0"/>
              <a:t>Мужской клуб «17 в семнадцать</a:t>
            </a:r>
            <a:r>
              <a:rPr lang="ru-RU" sz="1300" b="1" dirty="0" smtClean="0"/>
              <a:t>»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300" b="1" dirty="0"/>
              <a:t>Кружок «Умелые руки»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300" b="1" dirty="0"/>
              <a:t>Кружок «Волшебный клубок</a:t>
            </a:r>
            <a:r>
              <a:rPr lang="ru-RU" sz="1300" b="1" dirty="0" smtClean="0"/>
              <a:t>»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300" b="1" dirty="0"/>
              <a:t>Клуб «Бабушки + внуки</a:t>
            </a:r>
            <a:r>
              <a:rPr lang="ru-RU" sz="1300" b="1" dirty="0" smtClean="0"/>
              <a:t>»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21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96" y="1167294"/>
            <a:ext cx="2677943" cy="3570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2" y="1089594"/>
            <a:ext cx="2627189" cy="351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3542" y="581763"/>
            <a:ext cx="282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«Школа долголетия»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56" y="1988840"/>
            <a:ext cx="313626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38869" y="1244368"/>
            <a:ext cx="313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«Школа безопасности»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3" y="58146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«Школа финансовой грамотности»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5703" y="4875383"/>
            <a:ext cx="3659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Получено 14 сертификатов Банка России о прохождении онлайн-занятий по финансовой грамотности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2" y="4753976"/>
            <a:ext cx="2332963" cy="1650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7265"/>
            <a:ext cx="2389668" cy="1690752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Центр активного долголетия «Забота»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828" y="116632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err="1" smtClean="0">
                <a:solidFill>
                  <a:schemeClr val="accent6">
                    <a:lumMod val="50000"/>
                  </a:schemeClr>
                </a:solidFill>
              </a:rPr>
              <a:t>Стационарозамещающая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 технология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«Профилакторий на дому»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0753" y="1132056"/>
            <a:ext cx="8147248" cy="4873752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2022 году участковыми специалистами охвачено – 25 человек.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05" y="4347357"/>
            <a:ext cx="2750228" cy="206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3" y="2063071"/>
            <a:ext cx="2816153" cy="211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5" y="4319517"/>
            <a:ext cx="2865659" cy="214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94" y="4347358"/>
            <a:ext cx="2721417" cy="204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56678"/>
            <a:ext cx="2777549" cy="208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94" y="2063071"/>
            <a:ext cx="2769025" cy="207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2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Социальное сопровождение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859216" cy="5565232"/>
          </a:xfrm>
        </p:spPr>
        <p:txBody>
          <a:bodyPr/>
          <a:lstStyle/>
          <a:p>
            <a:pPr lvl="0"/>
            <a:r>
              <a:rPr lang="ru-RU" sz="1800" dirty="0"/>
              <a:t>Всего на социальном </a:t>
            </a:r>
            <a:r>
              <a:rPr lang="ru-RU" sz="1800" dirty="0" smtClean="0"/>
              <a:t>сопровождении в сельских поселениях: </a:t>
            </a:r>
            <a:endParaRPr lang="ru-RU" sz="1800" dirty="0"/>
          </a:p>
          <a:p>
            <a:pPr lvl="0"/>
            <a:r>
              <a:rPr lang="ru-RU" sz="1800" dirty="0" smtClean="0"/>
              <a:t>За 9 </a:t>
            </a:r>
            <a:r>
              <a:rPr lang="ru-RU" sz="1800" dirty="0"/>
              <a:t>месяцев 2022 г. </a:t>
            </a:r>
            <a:r>
              <a:rPr lang="ru-RU" sz="1800" dirty="0" smtClean="0"/>
              <a:t>– 66 семей (</a:t>
            </a:r>
            <a:r>
              <a:rPr lang="ru-RU" sz="1800" dirty="0"/>
              <a:t>2021 г. - </a:t>
            </a:r>
            <a:r>
              <a:rPr lang="ru-RU" sz="1800" dirty="0" smtClean="0"/>
              <a:t>24), </a:t>
            </a:r>
            <a:endParaRPr lang="ru-RU" sz="1800" dirty="0" smtClean="0"/>
          </a:p>
          <a:p>
            <a:pPr lvl="0"/>
            <a:r>
              <a:rPr lang="ru-RU" sz="1800" dirty="0" smtClean="0"/>
              <a:t>из </a:t>
            </a:r>
            <a:r>
              <a:rPr lang="ru-RU" sz="1800" dirty="0" smtClean="0"/>
              <a:t>них в рамках социального контракта состоит 19 (2021 г. – </a:t>
            </a:r>
            <a:r>
              <a:rPr lang="ru-RU" sz="1800" dirty="0" smtClean="0"/>
              <a:t>24); </a:t>
            </a:r>
          </a:p>
          <a:p>
            <a:pPr lvl="0"/>
            <a:r>
              <a:rPr lang="ru-RU" sz="1800" dirty="0" smtClean="0"/>
              <a:t>39 </a:t>
            </a:r>
            <a:r>
              <a:rPr lang="ru-RU" sz="1800" dirty="0" smtClean="0"/>
              <a:t>семей мобилизованных граждан; </a:t>
            </a:r>
            <a:endParaRPr lang="ru-RU" sz="1800" dirty="0" smtClean="0"/>
          </a:p>
          <a:p>
            <a:pPr lvl="0"/>
            <a:r>
              <a:rPr lang="ru-RU" sz="1800" dirty="0" smtClean="0"/>
              <a:t>8 </a:t>
            </a:r>
            <a:r>
              <a:rPr lang="ru-RU" sz="1800" dirty="0" smtClean="0"/>
              <a:t>семей, нуждающихся в социальных услугах.</a:t>
            </a:r>
          </a:p>
          <a:p>
            <a:pPr lvl="0"/>
            <a:endParaRPr lang="ru-RU" dirty="0"/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B54DB008-DFF5-4219-8FCA-4FDB53F8BB1D}"/>
              </a:ext>
            </a:extLst>
          </p:cNvPr>
          <p:cNvGrpSpPr/>
          <p:nvPr/>
        </p:nvGrpSpPr>
        <p:grpSpPr>
          <a:xfrm>
            <a:off x="141174" y="2811469"/>
            <a:ext cx="8515588" cy="3166101"/>
            <a:chOff x="393383" y="1678066"/>
            <a:chExt cx="11354117" cy="4242434"/>
          </a:xfrm>
        </p:grpSpPr>
        <p:sp>
          <p:nvSpPr>
            <p:cNvPr id="5" name="Rounded Rectangle 24">
              <a:extLst>
                <a:ext uri="{FF2B5EF4-FFF2-40B4-BE49-F238E27FC236}">
                  <a16:creationId xmlns="" xmlns:a16="http://schemas.microsoft.com/office/drawing/2014/main" id="{44CBFC28-29F2-4D3B-AA4B-7A2C7813C8C7}"/>
                </a:ext>
              </a:extLst>
            </p:cNvPr>
            <p:cNvSpPr/>
            <p:nvPr/>
          </p:nvSpPr>
          <p:spPr>
            <a:xfrm>
              <a:off x="2514600" y="2879777"/>
              <a:ext cx="9232900" cy="854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26">
              <a:extLst>
                <a:ext uri="{FF2B5EF4-FFF2-40B4-BE49-F238E27FC236}">
                  <a16:creationId xmlns="" xmlns:a16="http://schemas.microsoft.com/office/drawing/2014/main" id="{030A0458-170A-4986-853D-E645265EC96E}"/>
                </a:ext>
              </a:extLst>
            </p:cNvPr>
            <p:cNvSpPr/>
            <p:nvPr/>
          </p:nvSpPr>
          <p:spPr>
            <a:xfrm>
              <a:off x="2514600" y="3881956"/>
              <a:ext cx="9232900" cy="854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28">
              <a:extLst>
                <a:ext uri="{FF2B5EF4-FFF2-40B4-BE49-F238E27FC236}">
                  <a16:creationId xmlns="" xmlns:a16="http://schemas.microsoft.com/office/drawing/2014/main" id="{42D99CBC-852C-4D13-A83A-74EA18A42918}"/>
                </a:ext>
              </a:extLst>
            </p:cNvPr>
            <p:cNvSpPr/>
            <p:nvPr/>
          </p:nvSpPr>
          <p:spPr>
            <a:xfrm>
              <a:off x="2514600" y="4884134"/>
              <a:ext cx="9232900" cy="854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13">
              <a:extLst>
                <a:ext uri="{FF2B5EF4-FFF2-40B4-BE49-F238E27FC236}">
                  <a16:creationId xmlns="" xmlns:a16="http://schemas.microsoft.com/office/drawing/2014/main" id="{AB38CDF9-152F-4BF3-879D-371EB5BE9E98}"/>
                </a:ext>
              </a:extLst>
            </p:cNvPr>
            <p:cNvSpPr/>
            <p:nvPr/>
          </p:nvSpPr>
          <p:spPr>
            <a:xfrm>
              <a:off x="2514600" y="1877598"/>
              <a:ext cx="9232900" cy="854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49">
              <a:extLst>
                <a:ext uri="{FF2B5EF4-FFF2-40B4-BE49-F238E27FC236}">
                  <a16:creationId xmlns="" xmlns:a16="http://schemas.microsoft.com/office/drawing/2014/main" id="{85440D85-C8CA-4F47-84C3-73E09A029BE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571999" y="1819730"/>
              <a:ext cx="6781799" cy="989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ru-RU" sz="1400" dirty="0" smtClean="0"/>
                <a:t>Содействие в трудоустройстве, обучении граждан, получении юридической помощи, устройство детей в образовательные учреждения и т.д.</a:t>
              </a:r>
              <a:endParaRPr lang="en-US" sz="1400" dirty="0"/>
            </a:p>
          </p:txBody>
        </p:sp>
        <p:sp>
          <p:nvSpPr>
            <p:cNvPr id="10" name="Rectangle 50">
              <a:extLst>
                <a:ext uri="{FF2B5EF4-FFF2-40B4-BE49-F238E27FC236}">
                  <a16:creationId xmlns="" xmlns:a16="http://schemas.microsoft.com/office/drawing/2014/main" id="{22136CEF-B766-4C31-9943-3FFB3EF3D73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572000" y="2809507"/>
              <a:ext cx="6781799" cy="989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ru-RU" sz="1400" dirty="0" smtClean="0"/>
                <a:t>Оформление мер государственной социальной поддержки: детских пособий, ЕДК, субсидий, средства для ухода за новорожденными, продуктовые наборы и т.д.</a:t>
              </a:r>
              <a:endParaRPr lang="en-US" sz="1400" dirty="0"/>
            </a:p>
          </p:txBody>
        </p:sp>
        <p:sp>
          <p:nvSpPr>
            <p:cNvPr id="11" name="Rectangle 51">
              <a:extLst>
                <a:ext uri="{FF2B5EF4-FFF2-40B4-BE49-F238E27FC236}">
                  <a16:creationId xmlns="" xmlns:a16="http://schemas.microsoft.com/office/drawing/2014/main" id="{A8B47D28-9801-4068-BAAC-B9F33C2AE46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572000" y="3957183"/>
              <a:ext cx="6781799" cy="7010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ru-RU" sz="1400" dirty="0" smtClean="0"/>
                <a:t>Организация отдыха и оздоровления, социальнозначимого отдыха, трудоустройство несовершеннолетних</a:t>
              </a:r>
              <a:r>
                <a:rPr lang="ru-RU" sz="1400" dirty="0"/>
                <a:t> </a:t>
              </a:r>
              <a:r>
                <a:rPr lang="ru-RU" sz="1400" dirty="0" smtClean="0"/>
                <a:t>и т.д. </a:t>
              </a:r>
              <a:endParaRPr lang="en-US" sz="1400" dirty="0"/>
            </a:p>
          </p:txBody>
        </p:sp>
        <p:sp>
          <p:nvSpPr>
            <p:cNvPr id="13" name="Oval 1">
              <a:extLst>
                <a:ext uri="{FF2B5EF4-FFF2-40B4-BE49-F238E27FC236}">
                  <a16:creationId xmlns="" xmlns:a16="http://schemas.microsoft.com/office/drawing/2014/main" id="{C52C9D12-685C-4785-8F70-5720F35F66C3}"/>
                </a:ext>
              </a:extLst>
            </p:cNvPr>
            <p:cNvSpPr/>
            <p:nvPr/>
          </p:nvSpPr>
          <p:spPr>
            <a:xfrm>
              <a:off x="393383" y="1678066"/>
              <a:ext cx="4242435" cy="424243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Овал 13"/>
          <p:cNvSpPr/>
          <p:nvPr/>
        </p:nvSpPr>
        <p:spPr>
          <a:xfrm>
            <a:off x="867991" y="3645170"/>
            <a:ext cx="1728192" cy="15589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04\Desktop\455-4557434_areas-of-practice-logo-family-plann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67" y="3897027"/>
            <a:ext cx="1321439" cy="10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19872" y="520413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Содействие в получении психологической помощи, помощи в быту, в том числе с привлечением волонтеров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456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264</TotalTime>
  <Words>338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Бюджетное учреждение социального обслуживания Вологодской области  «Комплексный центр социального обслуживания населения  Сокольского района» </vt:lpstr>
      <vt:lpstr>Сокольский муниципальный район</vt:lpstr>
      <vt:lpstr>Меры социальной поддержки</vt:lpstr>
      <vt:lpstr>Мобильные бригады</vt:lpstr>
      <vt:lpstr>Междисциплинарная бригада</vt:lpstr>
      <vt:lpstr>Центр активного долголетия «Забота»</vt:lpstr>
      <vt:lpstr>Центр активного долголетия «Забота»</vt:lpstr>
      <vt:lpstr>Стационарозамещающая технология «Профилакторий на дому»</vt:lpstr>
      <vt:lpstr>Социальное сопровождение</vt:lpstr>
      <vt:lpstr>повышение квалификации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учреждение социального обслуживания Вологодской области  «Комплексный центр социального обслуживания населения Сокольского района»</dc:title>
  <dc:creator>admin</dc:creator>
  <cp:lastModifiedBy>admin</cp:lastModifiedBy>
  <cp:revision>38</cp:revision>
  <dcterms:created xsi:type="dcterms:W3CDTF">2022-11-17T11:22:32Z</dcterms:created>
  <dcterms:modified xsi:type="dcterms:W3CDTF">2022-11-18T05:39:30Z</dcterms:modified>
</cp:coreProperties>
</file>